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2"/>
      <p:bold r:id="rId13"/>
      <p:italic r:id="rId14"/>
      <p:boldItalic r:id="rId15"/>
    </p:embeddedFont>
    <p:embeddedFont>
      <p:font typeface="Manrope" pitchFamily="2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7f7b7679f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28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g27f7b7679ff_1_2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27f7b7679ff_1_2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05cb4461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2a05cb44612_1_0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utilize state-of-the-art machine learning models to predict changes that variants cause to the graph</a:t>
            </a:r>
            <a:endParaRPr sz="1400">
              <a:solidFill>
                <a:schemeClr val="dk1"/>
              </a:solidFill>
            </a:endParaRPr>
          </a:p>
          <a:p>
            <a:pPr marL="1143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First of its kind human genome scale protein-protein-metabolite-drug interaction knowledge graph</a:t>
            </a:r>
            <a:endParaRPr/>
          </a:p>
        </p:txBody>
      </p:sp>
      <p:sp>
        <p:nvSpPr>
          <p:cNvPr id="86" name="Google Shape;86;g2a05cb44612_1_0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6a05bad2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b6a05bad2e_0_159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b6a05bad2e_0_159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253343f1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26253343f16_0_104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6253343f16_0_104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6708763a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86708763a2_0_35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6708763a2_0_35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6a05bad2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2b6a05bad2e_0_37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b6a05bad2e_0_37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05cb44612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2a05cb44612_1_39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a05cb44612_1_39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f0517ce6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f0517ce6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6554258" y="116167"/>
            <a:ext cx="238125" cy="238125"/>
          </a:xfrm>
          <a:prstGeom prst="roundRect">
            <a:avLst>
              <a:gd name="adj" fmla="val -384000"/>
            </a:avLst>
          </a:prstGeom>
          <a:solidFill>
            <a:srgbClr val="FF6A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6078004" y="1517401"/>
            <a:ext cx="1190700" cy="1190700"/>
          </a:xfrm>
          <a:prstGeom prst="ellipse">
            <a:avLst/>
          </a:prstGeom>
          <a:solidFill>
            <a:srgbClr val="103D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367800" y="642100"/>
            <a:ext cx="3027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Manrope"/>
                <a:ea typeface="Manrope"/>
                <a:cs typeface="Manrope"/>
                <a:sym typeface="Manrope"/>
              </a:rPr>
              <a:t>JellyByte</a:t>
            </a:r>
            <a:endParaRPr sz="49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8429624" y="489"/>
            <a:ext cx="476250" cy="476250"/>
          </a:xfrm>
          <a:prstGeom prst="ellipse">
            <a:avLst/>
          </a:prstGeom>
          <a:solidFill>
            <a:srgbClr val="FFD4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-403082" y="-548600"/>
            <a:ext cx="1190700" cy="1190700"/>
          </a:xfrm>
          <a:prstGeom prst="roundRect">
            <a:avLst>
              <a:gd name="adj" fmla="val -76800"/>
            </a:avLst>
          </a:prstGeom>
          <a:solidFill>
            <a:srgbClr val="3F9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8595138" y="4688078"/>
            <a:ext cx="1190700" cy="1190700"/>
          </a:xfrm>
          <a:prstGeom prst="ellipse">
            <a:avLst/>
          </a:prstGeom>
          <a:solidFill>
            <a:srgbClr val="4A4E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6495080" y="4949882"/>
            <a:ext cx="476400" cy="476400"/>
          </a:xfrm>
          <a:prstGeom prst="roundRect">
            <a:avLst>
              <a:gd name="adj" fmla="val -192000"/>
            </a:avLst>
          </a:prstGeom>
          <a:solidFill>
            <a:srgbClr val="FF8A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367800" y="2029625"/>
            <a:ext cx="4701600" cy="1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Manrope"/>
                <a:ea typeface="Manrope"/>
                <a:cs typeface="Manrope"/>
                <a:sym typeface="Manrope"/>
              </a:rPr>
              <a:t>Rare Diseases Pathway Exploration Framework</a:t>
            </a:r>
            <a:endParaRPr sz="2400"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4202850" y="402590"/>
            <a:ext cx="583500" cy="624300"/>
          </a:xfrm>
          <a:prstGeom prst="roundRect">
            <a:avLst>
              <a:gd name="adj" fmla="val -96000"/>
            </a:avLst>
          </a:prstGeom>
          <a:solidFill>
            <a:srgbClr val="FF8A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15"/>
          <p:cNvGrpSpPr/>
          <p:nvPr/>
        </p:nvGrpSpPr>
        <p:grpSpPr>
          <a:xfrm>
            <a:off x="4506375" y="2981207"/>
            <a:ext cx="1818600" cy="2110496"/>
            <a:chOff x="6792375" y="2655338"/>
            <a:chExt cx="1818600" cy="2110496"/>
          </a:xfrm>
        </p:grpSpPr>
        <p:sp>
          <p:nvSpPr>
            <p:cNvPr id="67" name="Google Shape;67;p15"/>
            <p:cNvSpPr/>
            <p:nvPr/>
          </p:nvSpPr>
          <p:spPr>
            <a:xfrm>
              <a:off x="6792375" y="4228535"/>
              <a:ext cx="18186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anrope"/>
                  <a:ea typeface="Manrope"/>
                  <a:cs typeface="Manrope"/>
                  <a:sym typeface="Manrope"/>
                </a:rPr>
                <a:t>MIT Grad Student</a:t>
              </a:r>
              <a:endParaRPr sz="1000" b="1">
                <a:latin typeface="Manrope"/>
                <a:ea typeface="Manrope"/>
                <a:cs typeface="Manrope"/>
                <a:sym typeface="Manrope"/>
              </a:endParaRPr>
            </a:p>
            <a:p>
              <a:pPr marL="0" marR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anrope"/>
                  <a:ea typeface="Manrope"/>
                  <a:cs typeface="Manrope"/>
                  <a:sym typeface="Manrope"/>
                </a:rPr>
                <a:t>Barzilay Lab</a:t>
              </a:r>
              <a:endParaRPr sz="1000" b="1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68" name="Google Shape;6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76086" y="2655338"/>
              <a:ext cx="1051178" cy="1092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5"/>
            <p:cNvSpPr/>
            <p:nvPr/>
          </p:nvSpPr>
          <p:spPr>
            <a:xfrm>
              <a:off x="7141425" y="3925148"/>
              <a:ext cx="1120500" cy="1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7B8193"/>
                  </a:solidFill>
                  <a:latin typeface="Manrope"/>
                  <a:ea typeface="Manrope"/>
                  <a:cs typeface="Manrope"/>
                  <a:sym typeface="Manrope"/>
                </a:rPr>
                <a:t>Itamar Chinn</a:t>
              </a: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15"/>
          <p:cNvGrpSpPr/>
          <p:nvPr/>
        </p:nvGrpSpPr>
        <p:grpSpPr>
          <a:xfrm>
            <a:off x="34200" y="2971850"/>
            <a:ext cx="1710300" cy="2126985"/>
            <a:chOff x="1482000" y="2971850"/>
            <a:chExt cx="1710300" cy="2126985"/>
          </a:xfrm>
        </p:grpSpPr>
        <p:sp>
          <p:nvSpPr>
            <p:cNvPr id="71" name="Google Shape;71;p15"/>
            <p:cNvSpPr/>
            <p:nvPr/>
          </p:nvSpPr>
          <p:spPr>
            <a:xfrm>
              <a:off x="1776900" y="4241648"/>
              <a:ext cx="1120500" cy="1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7B8193"/>
                  </a:solidFill>
                  <a:latin typeface="Manrope"/>
                  <a:ea typeface="Manrope"/>
                  <a:cs typeface="Manrope"/>
                  <a:sym typeface="Manrope"/>
                </a:rPr>
                <a:t>Ilan Mitnikov</a:t>
              </a: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482000" y="4545035"/>
              <a:ext cx="1710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anrope"/>
                  <a:ea typeface="Manrope"/>
                  <a:cs typeface="Manrope"/>
                  <a:sym typeface="Manrope"/>
                </a:rPr>
                <a:t>MIT Grad Student</a:t>
              </a:r>
              <a:endParaRPr sz="1000" b="1">
                <a:latin typeface="Manrope"/>
                <a:ea typeface="Manrope"/>
                <a:cs typeface="Manrope"/>
                <a:sym typeface="Manrope"/>
              </a:endParaRPr>
            </a:p>
            <a:p>
              <a:pPr marL="0" marR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Manrope"/>
                  <a:ea typeface="Manrope"/>
                  <a:cs typeface="Manrope"/>
                  <a:sym typeface="Manrope"/>
                </a:rPr>
                <a:t>Molecular Machines Group</a:t>
              </a:r>
              <a:endParaRPr sz="1000" b="1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73" name="Google Shape;73;p15"/>
            <p:cNvPicPr preferRelativeResize="0"/>
            <p:nvPr/>
          </p:nvPicPr>
          <p:blipFill rotWithShape="1">
            <a:blip r:embed="rId4">
              <a:alphaModFix/>
            </a:blip>
            <a:srcRect t="12149"/>
            <a:stretch/>
          </p:blipFill>
          <p:spPr>
            <a:xfrm>
              <a:off x="1840068" y="2971850"/>
              <a:ext cx="994164" cy="1138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74;p15"/>
          <p:cNvGrpSpPr/>
          <p:nvPr/>
        </p:nvGrpSpPr>
        <p:grpSpPr>
          <a:xfrm>
            <a:off x="1685325" y="2971850"/>
            <a:ext cx="1469700" cy="2049585"/>
            <a:chOff x="3102300" y="2971850"/>
            <a:chExt cx="1469700" cy="2049585"/>
          </a:xfrm>
        </p:grpSpPr>
        <p:sp>
          <p:nvSpPr>
            <p:cNvPr id="75" name="Google Shape;75;p15"/>
            <p:cNvSpPr/>
            <p:nvPr/>
          </p:nvSpPr>
          <p:spPr>
            <a:xfrm>
              <a:off x="3172200" y="4241648"/>
              <a:ext cx="1329900" cy="1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7B8193"/>
                  </a:solidFill>
                  <a:latin typeface="Manrope"/>
                  <a:ea typeface="Manrope"/>
                  <a:cs typeface="Manrope"/>
                  <a:sym typeface="Manrope"/>
                </a:rPr>
                <a:t>David Magrefty</a:t>
              </a: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102300" y="4545035"/>
              <a:ext cx="1469700" cy="4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MIT Grad Student</a:t>
              </a:r>
              <a:endParaRPr sz="1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marL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Andrew Lo Lab</a:t>
              </a:r>
              <a:endParaRPr sz="1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77" name="Google Shape;77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76900" y="2971850"/>
              <a:ext cx="1120500" cy="112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5"/>
          <p:cNvGrpSpPr/>
          <p:nvPr/>
        </p:nvGrpSpPr>
        <p:grpSpPr>
          <a:xfrm>
            <a:off x="3243000" y="2976313"/>
            <a:ext cx="1469700" cy="2040660"/>
            <a:chOff x="4714100" y="2980775"/>
            <a:chExt cx="1469700" cy="2040660"/>
          </a:xfrm>
        </p:grpSpPr>
        <p:pic>
          <p:nvPicPr>
            <p:cNvPr id="79" name="Google Shape;7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8700" y="2980775"/>
              <a:ext cx="1120500" cy="112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5"/>
            <p:cNvSpPr/>
            <p:nvPr/>
          </p:nvSpPr>
          <p:spPr>
            <a:xfrm>
              <a:off x="4784000" y="4241648"/>
              <a:ext cx="1329900" cy="1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7B8193"/>
                  </a:solidFill>
                  <a:latin typeface="Manrope"/>
                  <a:ea typeface="Manrope"/>
                  <a:cs typeface="Manrope"/>
                  <a:sym typeface="Manrope"/>
                </a:rPr>
                <a:t>Liyam Chitayat</a:t>
              </a: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714100" y="4545035"/>
              <a:ext cx="1469700" cy="4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MIT Grad Student</a:t>
              </a:r>
              <a:endParaRPr sz="1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marL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Ed Boyden Lab</a:t>
              </a:r>
              <a:endParaRPr sz="1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8730517" y="4710208"/>
            <a:ext cx="714300" cy="714300"/>
          </a:xfrm>
          <a:prstGeom prst="ellipse">
            <a:avLst/>
          </a:prstGeom>
          <a:solidFill>
            <a:srgbClr val="FFD4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42300" y="525250"/>
            <a:ext cx="86019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Predicting the effects of rare disease mutations on a system biology scale “virtual cell”</a:t>
            </a:r>
            <a:endParaRPr sz="29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8844350" y="1188101"/>
            <a:ext cx="714300" cy="714300"/>
          </a:xfrm>
          <a:prstGeom prst="roundRect">
            <a:avLst>
              <a:gd name="adj" fmla="val -128000"/>
            </a:avLst>
          </a:prstGeom>
          <a:solidFill>
            <a:srgbClr val="103D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-786457" y="4406550"/>
            <a:ext cx="1190700" cy="1190700"/>
          </a:xfrm>
          <a:prstGeom prst="roundRect">
            <a:avLst>
              <a:gd name="adj" fmla="val -76800"/>
            </a:avLst>
          </a:prstGeom>
          <a:solidFill>
            <a:srgbClr val="3F9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363" y="1188100"/>
            <a:ext cx="4568999" cy="377990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47475" y="1232550"/>
            <a:ext cx="37503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anrope"/>
                <a:ea typeface="Manrope"/>
                <a:cs typeface="Manrope"/>
                <a:sym typeface="Manrope"/>
              </a:rPr>
              <a:t>We have 3 goals</a:t>
            </a:r>
            <a:endParaRPr sz="1600" b="1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Compare system effects of rare disease mutations to create bigger cohorts of patients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Identify the 5,000 unknown patients who have CMT4J using biomarker analysis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Identify common pathways between existing drug targets and rare disease impact to repurpose drugs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404238" y="1866518"/>
            <a:ext cx="301500" cy="301500"/>
          </a:xfrm>
          <a:prstGeom prst="ellipse">
            <a:avLst/>
          </a:prstGeom>
          <a:solidFill>
            <a:srgbClr val="F7F9FB"/>
          </a:solidFill>
          <a:ln>
            <a:noFill/>
          </a:ln>
        </p:spPr>
        <p:txBody>
          <a:bodyPr spcFirstLastPara="1" wrap="square" lIns="16750" tIns="35575" rIns="16750" bIns="355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i="0" u="none" strike="noStrike" cap="none">
                <a:solidFill>
                  <a:srgbClr val="7B8193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5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404238" y="2821577"/>
            <a:ext cx="301500" cy="301500"/>
          </a:xfrm>
          <a:prstGeom prst="ellipse">
            <a:avLst/>
          </a:prstGeom>
          <a:solidFill>
            <a:srgbClr val="F7F9FB"/>
          </a:solidFill>
          <a:ln>
            <a:noFill/>
          </a:ln>
        </p:spPr>
        <p:txBody>
          <a:bodyPr spcFirstLastPara="1" wrap="square" lIns="16750" tIns="35575" rIns="16750" bIns="355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i="0" u="none" strike="noStrike" cap="none">
                <a:solidFill>
                  <a:srgbClr val="7B8193"/>
                </a:solidFill>
                <a:latin typeface="Manrope"/>
                <a:ea typeface="Manrope"/>
                <a:cs typeface="Manrope"/>
                <a:sym typeface="Manrope"/>
              </a:rPr>
              <a:t>0</a:t>
            </a:r>
            <a:r>
              <a:rPr lang="en" sz="600" b="1">
                <a:solidFill>
                  <a:srgbClr val="7B8193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5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04238" y="3776625"/>
            <a:ext cx="301500" cy="301500"/>
          </a:xfrm>
          <a:prstGeom prst="ellipse">
            <a:avLst/>
          </a:prstGeom>
          <a:solidFill>
            <a:srgbClr val="F7F9FB"/>
          </a:solidFill>
          <a:ln>
            <a:noFill/>
          </a:ln>
        </p:spPr>
        <p:txBody>
          <a:bodyPr spcFirstLastPara="1" wrap="square" lIns="16750" tIns="35575" rIns="16750" bIns="355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i="0" u="none" strike="noStrike" cap="none">
                <a:solidFill>
                  <a:srgbClr val="7B8193"/>
                </a:solidFill>
                <a:latin typeface="Manrope"/>
                <a:ea typeface="Manrope"/>
                <a:cs typeface="Manrope"/>
                <a:sym typeface="Manrope"/>
              </a:rPr>
              <a:t>0</a:t>
            </a:r>
            <a:r>
              <a:rPr lang="en" sz="600" b="1">
                <a:solidFill>
                  <a:srgbClr val="7B8193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5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 descr="Human Protein Atlas"/>
          <p:cNvPicPr preferRelativeResize="0"/>
          <p:nvPr/>
        </p:nvPicPr>
        <p:blipFill rotWithShape="1">
          <a:blip r:embed="rId3">
            <a:alphaModFix/>
          </a:blip>
          <a:srcRect l="12948" t="13746" r="9837" b="23198"/>
          <a:stretch/>
        </p:blipFill>
        <p:spPr>
          <a:xfrm>
            <a:off x="1374159" y="4746787"/>
            <a:ext cx="1610675" cy="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297409" y="-143396"/>
            <a:ext cx="389100" cy="387600"/>
          </a:xfrm>
          <a:prstGeom prst="ellipse">
            <a:avLst/>
          </a:prstGeom>
          <a:solidFill>
            <a:srgbClr val="FFD4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-457975" y="1471126"/>
            <a:ext cx="714300" cy="714300"/>
          </a:xfrm>
          <a:prstGeom prst="roundRect">
            <a:avLst>
              <a:gd name="adj" fmla="val -128000"/>
            </a:avLst>
          </a:prstGeom>
          <a:solidFill>
            <a:srgbClr val="103D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-130576" y="214701"/>
            <a:ext cx="238200" cy="238200"/>
          </a:xfrm>
          <a:prstGeom prst="roundRect">
            <a:avLst>
              <a:gd name="adj" fmla="val -384000"/>
            </a:avLst>
          </a:prstGeom>
          <a:solidFill>
            <a:srgbClr val="4A4E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8191496" y="4901398"/>
            <a:ext cx="952500" cy="952500"/>
          </a:xfrm>
          <a:prstGeom prst="ellipse">
            <a:avLst/>
          </a:prstGeom>
          <a:solidFill>
            <a:srgbClr val="92DD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86500" y="327125"/>
            <a:ext cx="78939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combined 9 data sources and applied 3 different machine learning  models over hundreds of proteins to build a “virtual cell”</a:t>
            </a:r>
            <a:endParaRPr sz="1800">
              <a:solidFill>
                <a:srgbClr val="3F9AF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45500" y="1024750"/>
            <a:ext cx="3992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Data Sources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anrope"/>
              <a:buChar char="●"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Uniprot - Protein sequences and metadata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anrope"/>
              <a:buChar char="●"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BioGrid - Protein-protein interactions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anrope"/>
              <a:buChar char="●"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RHEA - Metabolic pathways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anrope"/>
              <a:buChar char="●"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BRENDA - Metabolic pathways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anrope"/>
              <a:buChar char="●"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ProteinAtlas - targets of FDA approved drugs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anrope"/>
              <a:buChar char="●"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Chebi - Metabolite metadata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anrope"/>
              <a:buChar char="●"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PubMed - Literature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anrope"/>
              <a:buChar char="●"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Protein Data Bank (PDB) - Protein structures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anrope"/>
              <a:buChar char="●"/>
            </a:pPr>
            <a:r>
              <a:rPr lang="en" sz="180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AlphaFold Database - Predicted protein structures</a:t>
            </a:r>
            <a:endParaRPr sz="180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438200" y="1024750"/>
            <a:ext cx="4600500" cy="3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Machine Learning Models</a:t>
            </a:r>
            <a:endParaRPr sz="135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Manrope"/>
              <a:buChar char="●"/>
            </a:pPr>
            <a:r>
              <a:rPr lang="en" sz="135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AlphaMissense (predictions)</a:t>
            </a:r>
            <a:endParaRPr sz="135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Manrope"/>
              <a:buChar char="○"/>
            </a:pPr>
            <a:r>
              <a:rPr lang="en" sz="135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Identifying pathogenic mutations</a:t>
            </a:r>
            <a:endParaRPr sz="135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Manrope"/>
              <a:buChar char="●"/>
            </a:pPr>
            <a:r>
              <a:rPr lang="en" sz="135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PeSTo</a:t>
            </a:r>
            <a:endParaRPr sz="135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Manrope"/>
              <a:buChar char="○"/>
            </a:pPr>
            <a:r>
              <a:rPr lang="en" sz="135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Predicted protein-protein and protein-ligand interactions sites</a:t>
            </a:r>
            <a:endParaRPr sz="135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Manrope"/>
              <a:buChar char="●"/>
            </a:pPr>
            <a:r>
              <a:rPr lang="en" sz="135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AlphaFold-Multimer</a:t>
            </a:r>
            <a:endParaRPr sz="135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Manrope"/>
              <a:buChar char="○"/>
            </a:pPr>
            <a:r>
              <a:rPr lang="en" sz="1350">
                <a:solidFill>
                  <a:srgbClr val="595959"/>
                </a:solidFill>
                <a:latin typeface="Manrope"/>
                <a:ea typeface="Manrope"/>
                <a:cs typeface="Manrope"/>
                <a:sym typeface="Manrope"/>
              </a:rPr>
              <a:t>Predicted protein complex structures</a:t>
            </a:r>
            <a:endParaRPr sz="1350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 flipH="1">
            <a:off x="4361375" y="1158800"/>
            <a:ext cx="21000" cy="31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" name="Google Shape;111;p17" descr="Rhea- Annotated reactions databas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503" y="4821487"/>
            <a:ext cx="491104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 descr="BRENDA Enzyme Datab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1" y="4455108"/>
            <a:ext cx="952500" cy="19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188" y="4394587"/>
            <a:ext cx="1018375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 descr="About - PubM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1387" y="4821487"/>
            <a:ext cx="702885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descr="RCSB PDB: Policies and Logo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0551" y="4453087"/>
            <a:ext cx="733837" cy="1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1375" y="4436312"/>
            <a:ext cx="1018375" cy="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descr="UniProt - Wikipedia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50" y="4777639"/>
            <a:ext cx="714300" cy="32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descr="BioGRID - Wikipedia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00825" y="4821487"/>
            <a:ext cx="522073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65475" y="3803450"/>
            <a:ext cx="881250" cy="11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 descr="XIRIS GROUP | Google DeepMind's CEO Says Its Next Algorithm Will Eclipse  ChatGPT - XIRIS Group"/>
          <p:cNvPicPr preferRelativeResize="0"/>
          <p:nvPr/>
        </p:nvPicPr>
        <p:blipFill rotWithShape="1">
          <a:blip r:embed="rId13">
            <a:alphaModFix/>
          </a:blip>
          <a:srcRect l="20300" t="36491" r="19743" b="38543"/>
          <a:stretch/>
        </p:blipFill>
        <p:spPr>
          <a:xfrm>
            <a:off x="6573775" y="3781525"/>
            <a:ext cx="1770325" cy="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6573788" y="4169125"/>
            <a:ext cx="1770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50" b="1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AlphaFold-Multimer</a:t>
            </a:r>
            <a:endParaRPr sz="1250" b="1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573788" y="4546225"/>
            <a:ext cx="1770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50" b="1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AlphaMissense</a:t>
            </a:r>
            <a:endParaRPr sz="1250" b="1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-117408" y="3417358"/>
            <a:ext cx="714300" cy="714300"/>
          </a:xfrm>
          <a:prstGeom prst="ellipse">
            <a:avLst/>
          </a:prstGeom>
          <a:solidFill>
            <a:srgbClr val="FFD4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8510381" y="-381558"/>
            <a:ext cx="952500" cy="952500"/>
          </a:xfrm>
          <a:prstGeom prst="ellipse">
            <a:avLst/>
          </a:prstGeom>
          <a:solidFill>
            <a:srgbClr val="FF6A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61899" y="88926"/>
            <a:ext cx="238200" cy="238200"/>
          </a:xfrm>
          <a:prstGeom prst="roundRect">
            <a:avLst>
              <a:gd name="adj" fmla="val -384000"/>
            </a:avLst>
          </a:prstGeom>
          <a:solidFill>
            <a:srgbClr val="4A4E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375225" y="4646026"/>
            <a:ext cx="714300" cy="714300"/>
          </a:xfrm>
          <a:prstGeom prst="roundRect">
            <a:avLst>
              <a:gd name="adj" fmla="val -128000"/>
            </a:avLst>
          </a:prstGeom>
          <a:solidFill>
            <a:srgbClr val="103D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375225" y="327125"/>
            <a:ext cx="82053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Using interaction site models we predict “pathway impact score” from pathogenic mutations which inform changes on “virtual cell”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7200044" y="1093075"/>
            <a:ext cx="1440539" cy="3971590"/>
            <a:chOff x="7200044" y="1093075"/>
            <a:chExt cx="1440539" cy="3971590"/>
          </a:xfrm>
        </p:grpSpPr>
        <p:grpSp>
          <p:nvGrpSpPr>
            <p:cNvPr id="134" name="Google Shape;134;p18"/>
            <p:cNvGrpSpPr/>
            <p:nvPr/>
          </p:nvGrpSpPr>
          <p:grpSpPr>
            <a:xfrm>
              <a:off x="7200100" y="3835901"/>
              <a:ext cx="1440398" cy="1228765"/>
              <a:chOff x="0" y="0"/>
              <a:chExt cx="3414074" cy="2612725"/>
            </a:xfrm>
          </p:grpSpPr>
          <p:pic>
            <p:nvPicPr>
              <p:cNvPr id="135" name="Google Shape;135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414074" cy="2612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" name="Google Shape;136;p18"/>
              <p:cNvSpPr txBox="1"/>
              <p:nvPr/>
            </p:nvSpPr>
            <p:spPr>
              <a:xfrm>
                <a:off x="94293" y="2056346"/>
                <a:ext cx="1503300" cy="3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595959"/>
                    </a:solidFill>
                  </a:rPr>
                  <a:t>VAC14</a:t>
                </a:r>
                <a:endParaRPr sz="1000">
                  <a:solidFill>
                    <a:srgbClr val="595959"/>
                  </a:solidFill>
                </a:endParaRPr>
              </a:p>
            </p:txBody>
          </p:sp>
        </p:grpSp>
        <p:grpSp>
          <p:nvGrpSpPr>
            <p:cNvPr id="137" name="Google Shape;137;p18"/>
            <p:cNvGrpSpPr/>
            <p:nvPr/>
          </p:nvGrpSpPr>
          <p:grpSpPr>
            <a:xfrm>
              <a:off x="7200099" y="2360501"/>
              <a:ext cx="1440431" cy="1394412"/>
              <a:chOff x="3315475" y="0"/>
              <a:chExt cx="2698952" cy="2612725"/>
            </a:xfrm>
          </p:grpSpPr>
          <p:pic>
            <p:nvPicPr>
              <p:cNvPr id="138" name="Google Shape;138;p1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315475" y="0"/>
                <a:ext cx="2698952" cy="2612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9" name="Google Shape;139;p18"/>
              <p:cNvSpPr txBox="1"/>
              <p:nvPr/>
            </p:nvSpPr>
            <p:spPr>
              <a:xfrm>
                <a:off x="3347362" y="2043564"/>
                <a:ext cx="1784700" cy="3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595959"/>
                    </a:solidFill>
                  </a:rPr>
                  <a:t>RAB7A</a:t>
                </a:r>
                <a:endParaRPr sz="1000">
                  <a:solidFill>
                    <a:srgbClr val="595959"/>
                  </a:solidFill>
                </a:endParaRPr>
              </a:p>
            </p:txBody>
          </p:sp>
        </p:grpSp>
        <p:grpSp>
          <p:nvGrpSpPr>
            <p:cNvPr id="140" name="Google Shape;140;p18"/>
            <p:cNvGrpSpPr/>
            <p:nvPr/>
          </p:nvGrpSpPr>
          <p:grpSpPr>
            <a:xfrm>
              <a:off x="7200044" y="1093075"/>
              <a:ext cx="1440539" cy="1186439"/>
              <a:chOff x="5971705" y="0"/>
              <a:chExt cx="3172295" cy="2612725"/>
            </a:xfrm>
          </p:grpSpPr>
          <p:pic>
            <p:nvPicPr>
              <p:cNvPr id="141" name="Google Shape;141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71705" y="0"/>
                <a:ext cx="3172295" cy="2612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" name="Google Shape;142;p18"/>
              <p:cNvSpPr txBox="1"/>
              <p:nvPr/>
            </p:nvSpPr>
            <p:spPr>
              <a:xfrm>
                <a:off x="6040143" y="2043548"/>
                <a:ext cx="1572900" cy="3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595959"/>
                    </a:solidFill>
                  </a:rPr>
                  <a:t>SNX27</a:t>
                </a:r>
                <a:endParaRPr sz="1000"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143" name="Google Shape;143;p18"/>
          <p:cNvSpPr txBox="1"/>
          <p:nvPr/>
        </p:nvSpPr>
        <p:spPr>
          <a:xfrm>
            <a:off x="263325" y="1175350"/>
            <a:ext cx="67851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select the nearest neighbors of our target gene - in this case the FIG4 gene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predict the protein complex structure using AlphaFold-Multimer to predict whether known or predicted pathogenic variants  lie on the protein-protein interaction interface and will impact protein-protein interactions (</a:t>
            </a:r>
            <a:r>
              <a:rPr lang="en" sz="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bioRxiv 2024.02.19.580970</a:t>
            </a:r>
            <a:r>
              <a:rPr lang="en" sz="11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predict the protein-ligand interfaces using PeSTo to  identify whether known or predicted pathogenic variants  lie on the protein-protein interaction interface and will impact enzymatic activity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give an “impact score” depending on how close to an interface the variant is and apply these scores to the “virtual cell” interactions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44" name="Google Shape;144;p18"/>
          <p:cNvGrpSpPr/>
          <p:nvPr/>
        </p:nvGrpSpPr>
        <p:grpSpPr>
          <a:xfrm>
            <a:off x="1500254" y="3202907"/>
            <a:ext cx="5235811" cy="1862012"/>
            <a:chOff x="1323675" y="2773925"/>
            <a:chExt cx="5768852" cy="2369575"/>
          </a:xfrm>
        </p:grpSpPr>
        <p:pic>
          <p:nvPicPr>
            <p:cNvPr id="145" name="Google Shape;145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23675" y="2773925"/>
              <a:ext cx="5768852" cy="236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8"/>
            <p:cNvSpPr txBox="1"/>
            <p:nvPr/>
          </p:nvSpPr>
          <p:spPr>
            <a:xfrm>
              <a:off x="3762060" y="2803763"/>
              <a:ext cx="356400" cy="2339700"/>
            </a:xfrm>
            <a:prstGeom prst="rect">
              <a:avLst/>
            </a:prstGeom>
            <a:solidFill>
              <a:srgbClr val="D9D9D9">
                <a:alpha val="3045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EEEE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95959"/>
                  </a:solidFill>
                </a:rPr>
                <a:t>VAC14</a:t>
              </a:r>
              <a:endParaRPr sz="1200">
                <a:solidFill>
                  <a:srgbClr val="595959"/>
                </a:solidFill>
              </a:endParaRPr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6309334" y="2803763"/>
              <a:ext cx="257400" cy="2339700"/>
            </a:xfrm>
            <a:prstGeom prst="rect">
              <a:avLst/>
            </a:prstGeom>
            <a:solidFill>
              <a:srgbClr val="D9D9D9">
                <a:alpha val="3045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EEEE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95959"/>
                  </a:solidFill>
                </a:rPr>
                <a:t>VAC14</a:t>
              </a:r>
              <a:endParaRPr sz="1200">
                <a:solidFill>
                  <a:srgbClr val="595959"/>
                </a:solidFill>
              </a:endParaRPr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5212202" y="2779140"/>
              <a:ext cx="182700" cy="2339700"/>
            </a:xfrm>
            <a:prstGeom prst="rect">
              <a:avLst/>
            </a:prstGeom>
            <a:solidFill>
              <a:srgbClr val="D9D9D9">
                <a:alpha val="3045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EEEE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595959"/>
                  </a:solidFill>
                </a:rPr>
                <a:t>VAC14</a:t>
              </a:r>
              <a:endParaRPr sz="1000">
                <a:solidFill>
                  <a:srgbClr val="595959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595959"/>
                  </a:solidFill>
                </a:rPr>
                <a:t>+</a:t>
              </a:r>
              <a:endParaRPr sz="1000">
                <a:solidFill>
                  <a:srgbClr val="595959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595959"/>
                  </a:solidFill>
                </a:rPr>
                <a:t>SNX27</a:t>
              </a:r>
              <a:endParaRPr sz="1000">
                <a:solidFill>
                  <a:srgbClr val="595959"/>
                </a:solidFill>
              </a:endParaRPr>
            </a:p>
          </p:txBody>
        </p:sp>
        <p:sp>
          <p:nvSpPr>
            <p:cNvPr id="149" name="Google Shape;149;p18"/>
            <p:cNvSpPr txBox="1"/>
            <p:nvPr/>
          </p:nvSpPr>
          <p:spPr>
            <a:xfrm>
              <a:off x="1620060" y="2779140"/>
              <a:ext cx="356400" cy="2339700"/>
            </a:xfrm>
            <a:prstGeom prst="rect">
              <a:avLst/>
            </a:prstGeom>
            <a:solidFill>
              <a:srgbClr val="D7D2D2">
                <a:alpha val="3045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EEEE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595959"/>
                  </a:solidFill>
                </a:rPr>
                <a:t>RAB7A</a:t>
              </a:r>
              <a:endParaRPr sz="1100">
                <a:solidFill>
                  <a:srgbClr val="595959"/>
                </a:solidFill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3460437" y="2803763"/>
              <a:ext cx="182700" cy="2339700"/>
            </a:xfrm>
            <a:prstGeom prst="rect">
              <a:avLst/>
            </a:prstGeom>
            <a:solidFill>
              <a:srgbClr val="D9D9D9">
                <a:alpha val="3045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EEEE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95959"/>
                  </a:solidFill>
                </a:rPr>
                <a:t>SNX27</a:t>
              </a:r>
              <a:endParaRPr sz="1200">
                <a:solidFill>
                  <a:srgbClr val="595959"/>
                </a:solidFill>
              </a:endParaRPr>
            </a:p>
          </p:txBody>
        </p:sp>
      </p:grpSp>
      <p:sp>
        <p:nvSpPr>
          <p:cNvPr id="151" name="Google Shape;151;p18"/>
          <p:cNvSpPr/>
          <p:nvPr/>
        </p:nvSpPr>
        <p:spPr>
          <a:xfrm>
            <a:off x="375225" y="-827775"/>
            <a:ext cx="82053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Method slide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7604422" y="1171276"/>
            <a:ext cx="650100" cy="624300"/>
          </a:xfrm>
          <a:prstGeom prst="ellipse">
            <a:avLst/>
          </a:prstGeom>
          <a:solidFill>
            <a:srgbClr val="92DD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8584103" y="4741612"/>
            <a:ext cx="729900" cy="780600"/>
          </a:xfrm>
          <a:prstGeom prst="roundRect">
            <a:avLst>
              <a:gd name="adj" fmla="val -76800"/>
            </a:avLst>
          </a:prstGeom>
          <a:solidFill>
            <a:srgbClr val="FF8A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8728293" y="2224897"/>
            <a:ext cx="698700" cy="710100"/>
          </a:xfrm>
          <a:prstGeom prst="ellipse">
            <a:avLst/>
          </a:prstGeom>
          <a:solidFill>
            <a:srgbClr val="FFD4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7856735" y="3686990"/>
            <a:ext cx="145500" cy="156000"/>
          </a:xfrm>
          <a:prstGeom prst="ellipse">
            <a:avLst/>
          </a:prstGeom>
          <a:solidFill>
            <a:srgbClr val="4A4E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0" y="579150"/>
            <a:ext cx="27255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– Excluded water and other very common molecules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(glutathione, 10.59)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(1-phosphatidyl-1D-myo-inositol 3,4-bisphosp(5-), 9.29)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(1-phosphatidyl-1D-myo-inositol 3,5-bisphosp(5-), 7.96)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(1-phosphatidyl-1D-myo-inositol 3,4,5-trisphosp(7-), 6.79)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(oxalic acid, 5.37)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(D-glucopyranose, 5.02)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('HC02053[c]', 4.59)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(2-oxoglutaric acid, 4.37)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(succinic acid, 4.34)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(1-phosphatidyl-1D-myo-inositol 4-phosphate(3-), 3.77)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(1-phosphatidyl-1D-myo-inositol 4,5-bisphosphate, 3.48)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(phosphatidate(2-), 3.28)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(1-phosphatidyl-1D-myo-inositol 5-phosphate(3-), 3.07)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('HC02052[c]', 2.87)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('HC02050[c]', 2.87)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('HC02086[c]', 2.87)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('HC02054[c]', 2.87)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('HC02051[c]', 2.87)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('HC02093[m]', 2.87)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(sulfate, 2.56)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(D-glucopyranose 6-phosphate, 2.31)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('pail5p_hs[g]', 1.44)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(D-glucopyranose 1-phosphate, 1.27)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('alpa_hs[c]', 1.26)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(thiosulfate(2-), 1.12)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(9H-xanthine, 0.87)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((S)-malic acid, 0.84)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(adenine, 0.76)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(uracil, 0.72)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(hypoxanthine, 0.7)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(guanine, 0.65)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(D-ribosylnicotinic acid, 0.62)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(2-deoxy-D-ribofuranose 1-phosphate, 0.58)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(alpha-D-ribose 1-phosphate, 0.52)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(nicotinamide, 0.45)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(sn-glycerol 3-phosphate, 0.42)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('ggn[c]', 0.4)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D1C1D"/>
                </a:solidFill>
                <a:latin typeface="Manrope"/>
                <a:ea typeface="Manrope"/>
                <a:cs typeface="Manrope"/>
                <a:sym typeface="Manrope"/>
              </a:rPr>
              <a:t>(thymine, 0.26) </a:t>
            </a:r>
            <a:endParaRPr sz="700" b="1">
              <a:solidFill>
                <a:srgbClr val="1D1C1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59595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325" y="579151"/>
            <a:ext cx="5769702" cy="4513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>
            <a:off x="375225" y="-827775"/>
            <a:ext cx="82053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Results slide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250350" y="116850"/>
            <a:ext cx="78939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Pathway and Biomarker Identification</a:t>
            </a:r>
            <a:endParaRPr sz="3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>
            <a:off x="5559571" y="37817"/>
            <a:ext cx="238200" cy="238200"/>
          </a:xfrm>
          <a:prstGeom prst="roundRect">
            <a:avLst>
              <a:gd name="adj" fmla="val -384000"/>
            </a:avLst>
          </a:prstGeom>
          <a:solidFill>
            <a:srgbClr val="FF6A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8353687" y="1852589"/>
            <a:ext cx="476400" cy="476400"/>
          </a:xfrm>
          <a:prstGeom prst="ellipse">
            <a:avLst/>
          </a:prstGeom>
          <a:solidFill>
            <a:srgbClr val="FFD4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63419" y="4410575"/>
            <a:ext cx="1190700" cy="1190700"/>
          </a:xfrm>
          <a:prstGeom prst="roundRect">
            <a:avLst>
              <a:gd name="adj" fmla="val -76800"/>
            </a:avLst>
          </a:prstGeom>
          <a:solidFill>
            <a:srgbClr val="3F9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276734" y="407616"/>
            <a:ext cx="369600" cy="396300"/>
          </a:xfrm>
          <a:prstGeom prst="ellipse">
            <a:avLst/>
          </a:prstGeom>
          <a:solidFill>
            <a:srgbClr val="4A4E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686500" y="327125"/>
            <a:ext cx="78939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Drug Repurposing</a:t>
            </a:r>
            <a:endParaRPr sz="3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calculate the pathway similarity between FIG4 and all other 854 cured diseases with the hope to find a combination of available drugs which could alleviate the symptoms of rare diseases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424625"/>
            <a:ext cx="4933651" cy="362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0"/>
          <p:cNvGrpSpPr/>
          <p:nvPr/>
        </p:nvGrpSpPr>
        <p:grpSpPr>
          <a:xfrm>
            <a:off x="4989850" y="1392263"/>
            <a:ext cx="4102798" cy="3658863"/>
            <a:chOff x="4989850" y="1392263"/>
            <a:chExt cx="4102798" cy="3658863"/>
          </a:xfrm>
        </p:grpSpPr>
        <p:pic>
          <p:nvPicPr>
            <p:cNvPr id="177" name="Google Shape;17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9850" y="1692025"/>
              <a:ext cx="4102798" cy="3359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0"/>
            <p:cNvSpPr txBox="1"/>
            <p:nvPr/>
          </p:nvSpPr>
          <p:spPr>
            <a:xfrm>
              <a:off x="6322975" y="1392263"/>
              <a:ext cx="25071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FIG 4 and 1A1COL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sp>
        <p:nvSpPr>
          <p:cNvPr id="179" name="Google Shape;179;p20"/>
          <p:cNvSpPr/>
          <p:nvPr/>
        </p:nvSpPr>
        <p:spPr>
          <a:xfrm>
            <a:off x="375225" y="-827775"/>
            <a:ext cx="82053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Discussion slide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-177958" y="155033"/>
            <a:ext cx="714300" cy="714300"/>
          </a:xfrm>
          <a:prstGeom prst="ellipse">
            <a:avLst/>
          </a:prstGeom>
          <a:solidFill>
            <a:srgbClr val="FFD4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7715656" y="-218258"/>
            <a:ext cx="952500" cy="952500"/>
          </a:xfrm>
          <a:prstGeom prst="ellipse">
            <a:avLst/>
          </a:prstGeom>
          <a:solidFill>
            <a:srgbClr val="FF6A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8668149" y="2834226"/>
            <a:ext cx="238200" cy="238200"/>
          </a:xfrm>
          <a:prstGeom prst="roundRect">
            <a:avLst>
              <a:gd name="adj" fmla="val -384000"/>
            </a:avLst>
          </a:prstGeom>
          <a:solidFill>
            <a:srgbClr val="4A4E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-177950" y="4700876"/>
            <a:ext cx="714300" cy="714300"/>
          </a:xfrm>
          <a:prstGeom prst="roundRect">
            <a:avLst>
              <a:gd name="adj" fmla="val -128000"/>
            </a:avLst>
          </a:prstGeom>
          <a:solidFill>
            <a:srgbClr val="103D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686500" y="327125"/>
            <a:ext cx="78939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future of creating a “virtual cell”</a:t>
            </a:r>
            <a:endParaRPr sz="3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63325" y="2667000"/>
            <a:ext cx="83172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Importance of future work in this space and associated challenges</a:t>
            </a:r>
            <a:endParaRPr sz="13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 rare diseases we have extremely limited data about each disease and limited  cohorts for both research and clinical trials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Building a system-level “virtual cell” can take advantage of vast amount of literature and experimental data to alleviate issues caused by lower data 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key challenges involve how to apply experimental data to understand the confidence we have in all of these interactions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Additionally we would like to be able to develop a method to compare between different diseases efficiently in-silico to build bigger cohorts of patients across diseases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246575" y="941825"/>
            <a:ext cx="8317200" cy="1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Over the hackathon we achieved</a:t>
            </a:r>
            <a:endParaRPr sz="13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Our project attempts to solve a key challenge in rare disease research in which we have low data and wish to more easily diagnose patients who are not immediately sent to full-genome sequencing (via biomarkers) and then efficiently propose potential therapeutic targets.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successfully created a first-of-its-kind “virtual cell” in which we can quickly use complex state-of-the-art machine learning methods to analyse the impacts of genetic mutations.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While we present a first shot on goal and extract new insights in just one weekend, we expect this project to expand and evolve given additional time.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58925" y="4559275"/>
            <a:ext cx="82542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We plan to host the tool on a live website soon. Please reach out on Slack for immediate access!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7B8193"/>
                </a:solidFill>
                <a:latin typeface="Manrope"/>
                <a:ea typeface="Manrope"/>
                <a:cs typeface="Manrope"/>
                <a:sym typeface="Manrope"/>
              </a:rPr>
              <a:t>David Magrefty, Itamar Chinn, Ilan Mitnikov, Liyam Chitayat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4-03-03 at 1.45.24 PM">
            <a:hlinkClick r:id="" action="ppaction://media"/>
            <a:extLst>
              <a:ext uri="{FF2B5EF4-FFF2-40B4-BE49-F238E27FC236}">
                <a16:creationId xmlns:a16="http://schemas.microsoft.com/office/drawing/2014/main" id="{5B2A3768-C1C0-F253-31F0-BF27721B52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5376" y="295783"/>
            <a:ext cx="5573247" cy="4358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Microsoft Macintosh PowerPoint</Application>
  <PresentationFormat>On-screen Show (16:9)</PresentationFormat>
  <Paragraphs>127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Manrope</vt:lpstr>
      <vt:lpstr>Helvetica Neue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S Magrefty</cp:lastModifiedBy>
  <cp:revision>2</cp:revision>
  <dcterms:modified xsi:type="dcterms:W3CDTF">2024-03-03T19:01:28Z</dcterms:modified>
</cp:coreProperties>
</file>